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3"/>
  </p:notesMasterIdLst>
  <p:sldIdLst>
    <p:sldId id="256" r:id="rId3"/>
    <p:sldId id="257" r:id="rId4"/>
    <p:sldId id="258" r:id="rId5"/>
    <p:sldId id="259" r:id="rId6"/>
    <p:sldId id="260" r:id="rId7"/>
    <p:sldId id="264" r:id="rId8"/>
    <p:sldId id="261" r:id="rId9"/>
    <p:sldId id="262" r:id="rId10"/>
    <p:sldId id="263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0000"/>
    <a:srgbClr val="F8FEE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379" autoAdjust="0"/>
  </p:normalViewPr>
  <p:slideViewPr>
    <p:cSldViewPr showGuides="1">
      <p:cViewPr>
        <p:scale>
          <a:sx n="75" d="100"/>
          <a:sy n="75" d="100"/>
        </p:scale>
        <p:origin x="-101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E71238-4436-40BB-AE46-8EFB9A438BF6}" type="datetimeFigureOut">
              <a:rPr lang="en-US" smtClean="0"/>
              <a:pPr/>
              <a:t>12/21/2010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FD96D7-4295-40ED-9B18-C4046381F6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4729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400" dist="25400" dir="2700000" algn="tl" rotWithShape="0">
                    <a:schemeClr val="bg1">
                      <a:alpha val="8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en-US" smtClean="0"/>
              <a:pPr/>
              <a:t>12/21/2010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en-US" smtClean="0"/>
              <a:pPr/>
              <a:t>12/21/2010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en-US" smtClean="0"/>
              <a:pPr/>
              <a:t>12/21/2010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en-US" smtClean="0"/>
              <a:pPr/>
              <a:t>12/21/2010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en-US" smtClean="0"/>
              <a:pPr/>
              <a:t>12/21/2010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en-US" smtClean="0"/>
              <a:pPr/>
              <a:t>12/21/2010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en-US" smtClean="0"/>
              <a:pPr/>
              <a:t>12/21/2010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en-US" smtClean="0"/>
              <a:pPr/>
              <a:t>12/21/2010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en-US" smtClean="0"/>
              <a:pPr/>
              <a:t>12/21/2010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en-US" smtClean="0"/>
              <a:pPr/>
              <a:t>12/21/2010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en-US" smtClean="0"/>
              <a:pPr/>
              <a:t>12/21/2010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fld id="{E0DA6D6A-7F46-42AD-90F8-7FDB8E793DBF}" type="datetimeFigureOut">
              <a:rPr lang="en-US" smtClean="0"/>
              <a:pPr/>
              <a:t>12/21/2010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ctr">
              <a:defRPr sz="120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fld id="{C17D0019-BC17-4F52-B8A1-1201077D4C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kern="1200" cap="none" spc="0">
          <a:ln w="1905">
            <a:solidFill>
              <a:schemeClr val="tx1">
                <a:lumMod val="85000"/>
                <a:lumOff val="15000"/>
              </a:schemeClr>
            </a:solidFill>
          </a:ln>
          <a:solidFill>
            <a:schemeClr val="tx1">
              <a:lumMod val="95000"/>
              <a:lumOff val="5000"/>
            </a:schemeClr>
          </a:solidFill>
          <a:effectLst>
            <a:outerShdw blurRad="25400" dist="25400" dir="2700000" algn="tl" rotWithShape="0">
              <a:schemeClr val="bg1">
                <a:lumMod val="95000"/>
                <a:alpha val="80000"/>
              </a:schemeClr>
            </a:outerShdw>
          </a:effectLst>
          <a:latin typeface="Franklin Gothic Medium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4"/>
        </a:buBlip>
        <a:defRPr sz="3200" b="1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Tx/>
        <a:buBlip>
          <a:blip r:embed="rId15"/>
        </a:buBlip>
        <a:defRPr sz="2800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2400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2000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2000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1800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1800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1600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1600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692696"/>
            <a:ext cx="817240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zh-TW" altLang="en-US" sz="5400" dirty="0" smtClean="0">
                <a:latin typeface="文鼎細鋼筆行楷" pitchFamily="34" charset="-120"/>
                <a:ea typeface="文鼎細鋼筆行楷" pitchFamily="34" charset="-120"/>
              </a:rPr>
              <a:t>威剛科技 </a:t>
            </a:r>
            <a:r>
              <a:rPr lang="en-US" altLang="zh-TW" dirty="0" smtClean="0">
                <a:latin typeface="文鼎細鋼筆行楷" pitchFamily="34" charset="-120"/>
                <a:ea typeface="文鼎細鋼筆行楷" pitchFamily="34" charset="-120"/>
              </a:rPr>
              <a:t/>
            </a:r>
            <a:br>
              <a:rPr lang="en-US" altLang="zh-TW" dirty="0" smtClean="0">
                <a:latin typeface="文鼎細鋼筆行楷" pitchFamily="34" charset="-120"/>
                <a:ea typeface="文鼎細鋼筆行楷" pitchFamily="34" charset="-120"/>
              </a:rPr>
            </a:br>
            <a:r>
              <a:rPr lang="zh-TW" altLang="en-US" dirty="0" smtClean="0">
                <a:latin typeface="文鼎細鋼筆行楷" pitchFamily="34" charset="-120"/>
                <a:ea typeface="文鼎細鋼筆行楷" pitchFamily="34" charset="-120"/>
              </a:rPr>
              <a:t>         看我「</a:t>
            </a:r>
            <a:r>
              <a:rPr lang="zh-TW" altLang="en-US" dirty="0" smtClean="0">
                <a:solidFill>
                  <a:srgbClr val="C00000"/>
                </a:solidFill>
                <a:effectLst/>
                <a:latin typeface="文鼎細鋼筆行楷" pitchFamily="34" charset="-120"/>
                <a:ea typeface="文鼎細鋼筆行楷" pitchFamily="34" charset="-120"/>
              </a:rPr>
              <a:t>繞著地球</a:t>
            </a:r>
            <a:r>
              <a:rPr lang="zh-TW" altLang="en-US" dirty="0" smtClean="0">
                <a:latin typeface="文鼎細鋼筆行楷" pitchFamily="34" charset="-120"/>
                <a:ea typeface="文鼎細鋼筆行楷" pitchFamily="34" charset="-120"/>
              </a:rPr>
              <a:t>」賣東西。</a:t>
            </a:r>
            <a:endParaRPr lang="en-US" dirty="0">
              <a:latin typeface="文鼎細鋼筆行楷" pitchFamily="34" charset="-120"/>
              <a:ea typeface="文鼎細鋼筆行楷" pitchFamily="34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2780928"/>
            <a:ext cx="4320480" cy="3600400"/>
          </a:xfrm>
        </p:spPr>
        <p:txBody>
          <a:bodyPr>
            <a:noAutofit/>
          </a:bodyPr>
          <a:lstStyle/>
          <a:p>
            <a:r>
              <a:rPr lang="en-US" sz="4000" b="0" dirty="0" smtClean="0">
                <a:latin typeface="文鼎細鋼筆行楷" pitchFamily="34" charset="-120"/>
                <a:ea typeface="文鼎細鋼筆行楷" pitchFamily="34" charset="-120"/>
              </a:rPr>
              <a:t>9814072</a:t>
            </a:r>
            <a:r>
              <a:rPr lang="zh-TW" altLang="en-US" sz="4000" b="0" dirty="0" smtClean="0">
                <a:latin typeface="文鼎細鋼筆行楷" pitchFamily="34" charset="-120"/>
                <a:ea typeface="文鼎細鋼筆行楷" pitchFamily="34" charset="-120"/>
              </a:rPr>
              <a:t>郭泰延</a:t>
            </a:r>
            <a:endParaRPr lang="en-US" altLang="zh-TW" sz="4000" b="0" dirty="0" smtClean="0">
              <a:latin typeface="文鼎細鋼筆行楷" pitchFamily="34" charset="-120"/>
              <a:ea typeface="文鼎細鋼筆行楷" pitchFamily="34" charset="-120"/>
            </a:endParaRPr>
          </a:p>
          <a:p>
            <a:r>
              <a:rPr lang="en-US" sz="4000" b="0" dirty="0" smtClean="0">
                <a:latin typeface="文鼎細鋼筆行楷" pitchFamily="34" charset="-120"/>
                <a:ea typeface="文鼎細鋼筆行楷" pitchFamily="34" charset="-120"/>
              </a:rPr>
              <a:t>9814137</a:t>
            </a:r>
            <a:r>
              <a:rPr lang="zh-TW" altLang="en-US" sz="4000" b="0" dirty="0" smtClean="0">
                <a:latin typeface="文鼎細鋼筆行楷" pitchFamily="34" charset="-120"/>
                <a:ea typeface="文鼎細鋼筆行楷" pitchFamily="34" charset="-120"/>
              </a:rPr>
              <a:t>謝議寬</a:t>
            </a:r>
            <a:endParaRPr lang="en-US" altLang="zh-TW" sz="4000" b="0" dirty="0" smtClean="0">
              <a:latin typeface="文鼎細鋼筆行楷" pitchFamily="34" charset="-120"/>
              <a:ea typeface="文鼎細鋼筆行楷" pitchFamily="34" charset="-120"/>
            </a:endParaRPr>
          </a:p>
          <a:p>
            <a:r>
              <a:rPr lang="en-US" sz="4000" b="0" dirty="0" smtClean="0">
                <a:latin typeface="文鼎細鋼筆行楷" pitchFamily="34" charset="-120"/>
                <a:ea typeface="文鼎細鋼筆行楷" pitchFamily="34" charset="-120"/>
              </a:rPr>
              <a:t>9814146</a:t>
            </a:r>
            <a:r>
              <a:rPr lang="zh-TW" altLang="en-US" sz="4000" b="0" dirty="0" smtClean="0">
                <a:latin typeface="文鼎細鋼筆行楷" pitchFamily="34" charset="-120"/>
                <a:ea typeface="文鼎細鋼筆行楷" pitchFamily="34" charset="-120"/>
              </a:rPr>
              <a:t>高佑銘</a:t>
            </a:r>
            <a:endParaRPr lang="en-US" altLang="zh-TW" sz="4000" b="0" dirty="0" smtClean="0">
              <a:latin typeface="文鼎細鋼筆行楷" pitchFamily="34" charset="-120"/>
              <a:ea typeface="文鼎細鋼筆行楷" pitchFamily="34" charset="-120"/>
            </a:endParaRPr>
          </a:p>
          <a:p>
            <a:r>
              <a:rPr lang="en-US" sz="4000" b="0" dirty="0" smtClean="0">
                <a:latin typeface="文鼎細鋼筆行楷" pitchFamily="34" charset="-120"/>
                <a:ea typeface="文鼎細鋼筆行楷" pitchFamily="34" charset="-120"/>
              </a:rPr>
              <a:t>9814176</a:t>
            </a:r>
            <a:r>
              <a:rPr lang="zh-TW" altLang="en-US" sz="4000" b="0" dirty="0" smtClean="0">
                <a:latin typeface="文鼎細鋼筆行楷" pitchFamily="34" charset="-120"/>
                <a:ea typeface="文鼎細鋼筆行楷" pitchFamily="34" charset="-120"/>
              </a:rPr>
              <a:t>林敬傑</a:t>
            </a:r>
            <a:endParaRPr lang="en-US" sz="4000" b="0" dirty="0" smtClean="0">
              <a:latin typeface="文鼎細鋼筆行楷" pitchFamily="34" charset="-120"/>
              <a:ea typeface="文鼎細鋼筆行楷" pitchFamily="34" charset="-120"/>
            </a:endParaRPr>
          </a:p>
          <a:p>
            <a:r>
              <a:rPr lang="en-US" sz="4000" b="0" dirty="0" smtClean="0">
                <a:latin typeface="文鼎細鋼筆行楷" pitchFamily="34" charset="-120"/>
                <a:ea typeface="文鼎細鋼筆行楷" pitchFamily="34" charset="-120"/>
              </a:rPr>
              <a:t>9814173</a:t>
            </a:r>
            <a:r>
              <a:rPr lang="zh-TW" altLang="en-US" sz="4000" b="0" dirty="0" smtClean="0">
                <a:latin typeface="文鼎細鋼筆行楷" pitchFamily="34" charset="-120"/>
                <a:ea typeface="文鼎細鋼筆行楷" pitchFamily="34" charset="-120"/>
              </a:rPr>
              <a:t>沈敬倫</a:t>
            </a:r>
            <a:endParaRPr lang="en-US" sz="4000" b="0" dirty="0">
              <a:latin typeface="文鼎細鋼筆行楷" pitchFamily="34" charset="-120"/>
              <a:ea typeface="文鼎細鋼筆行楷" pitchFamily="34" charset="-120"/>
            </a:endParaRPr>
          </a:p>
        </p:txBody>
      </p:sp>
      <p:pic>
        <p:nvPicPr>
          <p:cNvPr id="5" name="圖片 4" descr="101232M23-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39952" y="188640"/>
            <a:ext cx="3333370" cy="128001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-828600" y="836712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en-US" sz="7200" dirty="0" smtClean="0">
                <a:latin typeface="華康瘦金體" pitchFamily="65" charset="-120"/>
                <a:ea typeface="華康瘦金體" pitchFamily="65" charset="-120"/>
              </a:rPr>
              <a:t>感謝聆聽</a:t>
            </a:r>
            <a:endParaRPr lang="zh-TW" altLang="en-US" sz="7200" dirty="0">
              <a:latin typeface="華康瘦金體" pitchFamily="65" charset="-120"/>
              <a:ea typeface="華康瘦金體" pitchFamily="65" charset="-120"/>
            </a:endParaRPr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>
          <a:xfrm>
            <a:off x="1043608" y="2348880"/>
            <a:ext cx="6400800" cy="1752600"/>
          </a:xfrm>
        </p:spPr>
        <p:txBody>
          <a:bodyPr>
            <a:normAutofit/>
          </a:bodyPr>
          <a:lstStyle/>
          <a:p>
            <a:r>
              <a:rPr lang="en-US" altLang="zh-TW" sz="7200" dirty="0" smtClean="0">
                <a:latin typeface="華康瘦金體" pitchFamily="65" charset="-120"/>
                <a:ea typeface="華康瘦金體" pitchFamily="65" charset="-120"/>
              </a:rPr>
              <a:t>Q&amp;A</a:t>
            </a:r>
            <a:endParaRPr lang="zh-TW" altLang="en-US" sz="7200" dirty="0">
              <a:latin typeface="華康瘦金體" pitchFamily="65" charset="-120"/>
              <a:ea typeface="華康瘦金體" pitchFamily="65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華康瘦金體" pitchFamily="65" charset="-120"/>
                <a:ea typeface="華康瘦金體" pitchFamily="65" charset="-120"/>
              </a:rPr>
              <a:t>「繞著地球」可以做什麼？</a:t>
            </a:r>
            <a:endParaRPr lang="zh-TW" altLang="en-US" dirty="0">
              <a:latin typeface="華康瘦金體" pitchFamily="65" charset="-120"/>
              <a:ea typeface="華康瘦金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3744416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華康瘦金體" pitchFamily="65" charset="-120"/>
                <a:ea typeface="華康瘦金體" pitchFamily="65" charset="-120"/>
              </a:rPr>
              <a:t>「繞著地球」旅遊</a:t>
            </a:r>
            <a:endParaRPr lang="en-US" altLang="zh-TW" dirty="0" smtClean="0">
              <a:latin typeface="華康瘦金體" pitchFamily="65" charset="-120"/>
              <a:ea typeface="華康瘦金體" pitchFamily="65" charset="-120"/>
            </a:endParaRPr>
          </a:p>
          <a:p>
            <a:r>
              <a:rPr lang="zh-TW" altLang="en-US" dirty="0" smtClean="0">
                <a:latin typeface="華康瘦金體" pitchFamily="65" charset="-120"/>
                <a:ea typeface="華康瘦金體" pitchFamily="65" charset="-120"/>
              </a:rPr>
              <a:t>「繞著地球」</a:t>
            </a:r>
            <a:r>
              <a:rPr lang="en-US" altLang="zh-TW" dirty="0" smtClean="0">
                <a:latin typeface="華康瘦金體" pitchFamily="65" charset="-120"/>
                <a:ea typeface="華康瘦金體" pitchFamily="65" charset="-120"/>
              </a:rPr>
              <a:t>SHOPPING</a:t>
            </a:r>
          </a:p>
          <a:p>
            <a:r>
              <a:rPr lang="zh-TW" altLang="en-US" dirty="0" smtClean="0">
                <a:solidFill>
                  <a:srgbClr val="002060"/>
                </a:solidFill>
                <a:latin typeface="華康瘦金體" pitchFamily="65" charset="-120"/>
                <a:ea typeface="華康瘦金體" pitchFamily="65" charset="-120"/>
              </a:rPr>
              <a:t>「繞著地球」賣東西</a:t>
            </a:r>
            <a:endParaRPr lang="en-US" altLang="zh-TW" dirty="0" smtClean="0">
              <a:solidFill>
                <a:srgbClr val="002060"/>
              </a:solidFill>
              <a:latin typeface="華康瘦金體" pitchFamily="65" charset="-120"/>
              <a:ea typeface="華康瘦金體" pitchFamily="65" charset="-120"/>
            </a:endParaRPr>
          </a:p>
          <a:p>
            <a:r>
              <a:rPr lang="zh-TW" altLang="en-US" dirty="0" smtClean="0">
                <a:latin typeface="華康瘦金體" pitchFamily="65" charset="-120"/>
                <a:ea typeface="華康瘦金體" pitchFamily="65" charset="-120"/>
              </a:rPr>
              <a:t>「繞著地球」聽</a:t>
            </a:r>
            <a:endParaRPr lang="en-US" altLang="zh-TW" dirty="0" smtClean="0">
              <a:latin typeface="華康瘦金體" pitchFamily="65" charset="-120"/>
              <a:ea typeface="華康瘦金體" pitchFamily="65" charset="-120"/>
            </a:endParaRPr>
          </a:p>
          <a:p>
            <a:r>
              <a:rPr lang="zh-TW" altLang="en-US" dirty="0" smtClean="0">
                <a:latin typeface="華康瘦金體" pitchFamily="65" charset="-120"/>
                <a:ea typeface="華康瘦金體" pitchFamily="65" charset="-120"/>
              </a:rPr>
              <a:t>「繞著地球」看</a:t>
            </a:r>
            <a:endParaRPr lang="en-US" altLang="zh-TW" dirty="0" smtClean="0">
              <a:latin typeface="華康瘦金體" pitchFamily="65" charset="-120"/>
              <a:ea typeface="華康瘦金體" pitchFamily="65" charset="-120"/>
            </a:endParaRPr>
          </a:p>
          <a:p>
            <a:r>
              <a:rPr lang="zh-TW" altLang="en-US" dirty="0" smtClean="0">
                <a:latin typeface="華康瘦金體" pitchFamily="65" charset="-120"/>
                <a:ea typeface="華康瘦金體" pitchFamily="65" charset="-120"/>
              </a:rPr>
              <a:t>「繞著地球」跑</a:t>
            </a:r>
            <a:endParaRPr lang="zh-TW" altLang="en-US" dirty="0">
              <a:latin typeface="華康瘦金體" pitchFamily="65" charset="-120"/>
              <a:ea typeface="華康瘦金體" pitchFamily="65" charset="-120"/>
            </a:endParaRPr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539552" y="5013176"/>
            <a:ext cx="8229600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zh-TW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瘦金體" pitchFamily="65" charset="-120"/>
                <a:ea typeface="華康瘦金體" pitchFamily="65" charset="-120"/>
              </a:rPr>
              <a:t>「繞著地球」找房子</a:t>
            </a:r>
            <a:endParaRPr kumimoji="0" lang="en-US" altLang="zh-TW" sz="32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華康瘦金體" pitchFamily="65" charset="-120"/>
              <a:ea typeface="華康瘦金體" pitchFamily="65" charset="-12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zh-TW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瘦金體" pitchFamily="65" charset="-120"/>
                <a:ea typeface="華康瘦金體" pitchFamily="65" charset="-120"/>
              </a:rPr>
              <a:t>「繞著地球」上殺價課程</a:t>
            </a:r>
          </a:p>
        </p:txBody>
      </p:sp>
      <p:pic>
        <p:nvPicPr>
          <p:cNvPr id="5" name="圖片 4" descr="question_mar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8144" y="1988840"/>
            <a:ext cx="2625756" cy="35010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dirty="0" smtClean="0">
                <a:solidFill>
                  <a:schemeClr val="accent4"/>
                </a:solidFill>
                <a:latin typeface="華康瘦金體" pitchFamily="65" charset="-120"/>
                <a:ea typeface="華康瘦金體" pitchFamily="65" charset="-120"/>
              </a:rPr>
              <a:t>威剛科技</a:t>
            </a:r>
            <a:endParaRPr lang="zh-TW" altLang="en-US" dirty="0">
              <a:solidFill>
                <a:schemeClr val="accent4"/>
              </a:solidFill>
              <a:latin typeface="華康瘦金體" pitchFamily="65" charset="-120"/>
              <a:ea typeface="華康瘦金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340768"/>
            <a:ext cx="7560840" cy="4968552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dirty="0" smtClean="0">
                <a:latin typeface="華康瘦金體" pitchFamily="65" charset="-120"/>
                <a:ea typeface="華康瘦金體" pitchFamily="65" charset="-120"/>
              </a:rPr>
              <a:t>成立於</a:t>
            </a:r>
            <a:r>
              <a:rPr lang="en-US" altLang="zh-TW" dirty="0" smtClean="0">
                <a:latin typeface="華康瘦金體" pitchFamily="65" charset="-120"/>
                <a:ea typeface="華康瘦金體" pitchFamily="65" charset="-120"/>
              </a:rPr>
              <a:t>2001</a:t>
            </a:r>
            <a:r>
              <a:rPr lang="zh-TW" altLang="en-US" dirty="0" smtClean="0">
                <a:latin typeface="華康瘦金體" pitchFamily="65" charset="-120"/>
                <a:ea typeface="華康瘦金體" pitchFamily="65" charset="-120"/>
              </a:rPr>
              <a:t>年</a:t>
            </a:r>
            <a:r>
              <a:rPr lang="en-US" altLang="zh-TW" dirty="0" smtClean="0">
                <a:latin typeface="華康瘦金體" pitchFamily="65" charset="-120"/>
                <a:ea typeface="華康瘦金體" pitchFamily="65" charset="-120"/>
              </a:rPr>
              <a:t>5</a:t>
            </a:r>
            <a:r>
              <a:rPr lang="zh-TW" altLang="en-US" dirty="0" smtClean="0">
                <a:latin typeface="華康瘦金體" pitchFamily="65" charset="-120"/>
                <a:ea typeface="華康瘦金體" pitchFamily="65" charset="-120"/>
              </a:rPr>
              <a:t>月。</a:t>
            </a:r>
            <a:endParaRPr lang="en-US" altLang="zh-TW" dirty="0" smtClean="0">
              <a:latin typeface="華康瘦金體" pitchFamily="65" charset="-120"/>
              <a:ea typeface="華康瘦金體" pitchFamily="65" charset="-120"/>
            </a:endParaRPr>
          </a:p>
          <a:p>
            <a:r>
              <a:rPr lang="zh-TW" altLang="en-US" dirty="0" smtClean="0">
                <a:latin typeface="華康瘦金體" pitchFamily="65" charset="-120"/>
                <a:ea typeface="華康瘦金體" pitchFamily="65" charset="-120"/>
              </a:rPr>
              <a:t>營業初期以記憶體模組為主，因快閃記憶體之應用日廣，遂投入快閃記憶體應用產品之開發。</a:t>
            </a:r>
            <a:endParaRPr lang="en-US" altLang="zh-TW" dirty="0" smtClean="0">
              <a:latin typeface="華康瘦金體" pitchFamily="65" charset="-120"/>
              <a:ea typeface="華康瘦金體" pitchFamily="65" charset="-120"/>
            </a:endParaRPr>
          </a:p>
          <a:p>
            <a:r>
              <a:rPr lang="zh-TW" altLang="en-US" dirty="0" smtClean="0">
                <a:latin typeface="華康瘦金體" pitchFamily="65" charset="-120"/>
                <a:ea typeface="華康瘦金體" pitchFamily="65" charset="-120"/>
              </a:rPr>
              <a:t>目前</a:t>
            </a:r>
            <a:r>
              <a:rPr lang="en-US" altLang="zh-TW" dirty="0" smtClean="0">
                <a:latin typeface="華康瘦金體" pitchFamily="65" charset="-120"/>
                <a:ea typeface="華康瘦金體" pitchFamily="65" charset="-120"/>
              </a:rPr>
              <a:t>DRAM</a:t>
            </a:r>
            <a:r>
              <a:rPr lang="zh-TW" altLang="en-US" dirty="0" smtClean="0">
                <a:latin typeface="華康瘦金體" pitchFamily="65" charset="-120"/>
                <a:ea typeface="華康瘦金體" pitchFamily="65" charset="-120"/>
              </a:rPr>
              <a:t>及</a:t>
            </a:r>
            <a:r>
              <a:rPr lang="en-US" altLang="zh-TW" dirty="0" smtClean="0">
                <a:latin typeface="華康瘦金體" pitchFamily="65" charset="-120"/>
                <a:ea typeface="華康瘦金體" pitchFamily="65" charset="-120"/>
              </a:rPr>
              <a:t>FLASH</a:t>
            </a:r>
            <a:r>
              <a:rPr lang="zh-TW" altLang="en-US" dirty="0" smtClean="0">
                <a:latin typeface="華康瘦金體" pitchFamily="65" charset="-120"/>
                <a:ea typeface="華康瘦金體" pitchFamily="65" charset="-120"/>
              </a:rPr>
              <a:t>記憶體為主，且分別在應用產品上取的全球領先地位。</a:t>
            </a:r>
            <a:endParaRPr lang="en-US" altLang="zh-TW" dirty="0" smtClean="0">
              <a:latin typeface="華康瘦金體" pitchFamily="65" charset="-120"/>
              <a:ea typeface="華康瘦金體" pitchFamily="65" charset="-120"/>
            </a:endParaRPr>
          </a:p>
          <a:p>
            <a:r>
              <a:rPr lang="zh-TW" altLang="en-US" dirty="0" smtClean="0">
                <a:latin typeface="華康瘦金體" pitchFamily="65" charset="-120"/>
                <a:ea typeface="華康瘦金體" pitchFamily="65" charset="-120"/>
              </a:rPr>
              <a:t>在</a:t>
            </a:r>
            <a:r>
              <a:rPr lang="en-US" altLang="zh-TW" dirty="0" smtClean="0">
                <a:latin typeface="華康瘦金體" pitchFamily="65" charset="-120"/>
                <a:ea typeface="華康瘦金體" pitchFamily="65" charset="-120"/>
              </a:rPr>
              <a:t>2006</a:t>
            </a:r>
            <a:r>
              <a:rPr lang="zh-TW" altLang="en-US" dirty="0" smtClean="0">
                <a:latin typeface="華康瘦金體" pitchFamily="65" charset="-120"/>
                <a:ea typeface="華康瘦金體" pitchFamily="65" charset="-120"/>
              </a:rPr>
              <a:t>年統計分析：</a:t>
            </a:r>
            <a:endParaRPr lang="en-US" altLang="zh-TW" dirty="0" smtClean="0">
              <a:latin typeface="華康瘦金體" pitchFamily="65" charset="-120"/>
              <a:ea typeface="華康瘦金體" pitchFamily="65" charset="-120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rgbClr val="600000"/>
                </a:solidFill>
                <a:latin typeface="華康瘦金體" pitchFamily="65" charset="-120"/>
                <a:ea typeface="華康瘦金體" pitchFamily="65" charset="-120"/>
              </a:rPr>
              <a:t>記憶體模組方面業已位居全球第二大市場佔有率。</a:t>
            </a:r>
            <a:endParaRPr lang="en-US" altLang="zh-TW" dirty="0" smtClean="0">
              <a:solidFill>
                <a:srgbClr val="600000"/>
              </a:solidFill>
              <a:latin typeface="華康瘦金體" pitchFamily="65" charset="-120"/>
              <a:ea typeface="華康瘦金體" pitchFamily="65" charset="-120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rgbClr val="600000"/>
                </a:solidFill>
                <a:latin typeface="華康瘦金體" pitchFamily="65" charset="-120"/>
                <a:ea typeface="華康瘦金體" pitchFamily="65" charset="-120"/>
              </a:rPr>
              <a:t>快閃記憶碟方面，業已成為全球第四大市場佔有率。</a:t>
            </a:r>
            <a:endParaRPr lang="zh-TW" altLang="en-US" dirty="0">
              <a:solidFill>
                <a:srgbClr val="600000"/>
              </a:solidFill>
              <a:latin typeface="華康瘦金體" pitchFamily="65" charset="-120"/>
              <a:ea typeface="華康瘦金體" pitchFamily="65" charset="-120"/>
            </a:endParaRPr>
          </a:p>
        </p:txBody>
      </p:sp>
      <p:pic>
        <p:nvPicPr>
          <p:cNvPr id="6" name="圖片 5" descr="快照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2" y="1484784"/>
            <a:ext cx="1266825" cy="51149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圖片 6" descr="快照-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43808" y="476672"/>
            <a:ext cx="1343025" cy="7048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zh-TW" altLang="en-US" dirty="0" smtClean="0">
                <a:latin typeface="華康瘦金體" pitchFamily="65" charset="-120"/>
                <a:ea typeface="華康瘦金體" pitchFamily="65" charset="-120"/>
              </a:rPr>
              <a:t>「繞著地球」賣東西</a:t>
            </a:r>
            <a:r>
              <a:rPr lang="en-US" altLang="zh-TW" dirty="0" smtClean="0">
                <a:latin typeface="華康瘦金體" pitchFamily="65" charset="-120"/>
                <a:ea typeface="華康瘦金體" pitchFamily="65" charset="-120"/>
              </a:rPr>
              <a:t/>
            </a:r>
            <a:br>
              <a:rPr lang="en-US" altLang="zh-TW" dirty="0" smtClean="0">
                <a:latin typeface="華康瘦金體" pitchFamily="65" charset="-120"/>
                <a:ea typeface="華康瘦金體" pitchFamily="65" charset="-120"/>
              </a:rPr>
            </a:br>
            <a:r>
              <a:rPr lang="en-US" altLang="zh-TW" dirty="0" smtClean="0">
                <a:latin typeface="華康瘦金體" pitchFamily="65" charset="-120"/>
                <a:ea typeface="華康瘦金體" pitchFamily="65" charset="-120"/>
              </a:rPr>
              <a:t>		</a:t>
            </a:r>
            <a:r>
              <a:rPr lang="zh-TW" altLang="en-US" dirty="0" smtClean="0">
                <a:latin typeface="華康瘦金體" pitchFamily="65" charset="-120"/>
                <a:ea typeface="華康瘦金體" pitchFamily="65" charset="-120"/>
              </a:rPr>
              <a:t> 面對問題，解決之道。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華康瘦金體" pitchFamily="65" charset="-120"/>
                <a:ea typeface="華康瘦金體" pitchFamily="65" charset="-120"/>
              </a:rPr>
              <a:t>語言</a:t>
            </a:r>
            <a:endParaRPr lang="en-US" altLang="zh-TW" dirty="0" smtClean="0">
              <a:latin typeface="華康瘦金體" pitchFamily="65" charset="-120"/>
              <a:ea typeface="華康瘦金體" pitchFamily="65" charset="-120"/>
            </a:endParaRPr>
          </a:p>
          <a:p>
            <a:pPr>
              <a:buNone/>
            </a:pPr>
            <a:r>
              <a:rPr lang="en-US" altLang="zh-TW" dirty="0" smtClean="0">
                <a:latin typeface="華康瘦金體" pitchFamily="65" charset="-120"/>
                <a:ea typeface="華康瘦金體" pitchFamily="65" charset="-120"/>
              </a:rPr>
              <a:t>		</a:t>
            </a:r>
            <a:r>
              <a:rPr lang="zh-TW" altLang="en-US" dirty="0" smtClean="0">
                <a:latin typeface="華康瘦金體" pitchFamily="65" charset="-120"/>
                <a:ea typeface="華康瘦金體" pitchFamily="65" charset="-120"/>
              </a:rPr>
              <a:t>首先的問題，語言不融，哪來的貿易。</a:t>
            </a:r>
            <a:endParaRPr lang="en-US" altLang="zh-TW" dirty="0" smtClean="0">
              <a:latin typeface="華康瘦金體" pitchFamily="65" charset="-120"/>
              <a:ea typeface="華康瘦金體" pitchFamily="65" charset="-120"/>
            </a:endParaRPr>
          </a:p>
          <a:p>
            <a:r>
              <a:rPr lang="zh-TW" altLang="en-US" dirty="0" smtClean="0">
                <a:latin typeface="華康瘦金體" pitchFamily="65" charset="-120"/>
                <a:ea typeface="華康瘦金體" pitchFamily="65" charset="-120"/>
              </a:rPr>
              <a:t>當地文化、習性</a:t>
            </a:r>
            <a:endParaRPr lang="en-US" altLang="zh-TW" dirty="0" smtClean="0">
              <a:latin typeface="華康瘦金體" pitchFamily="65" charset="-120"/>
              <a:ea typeface="華康瘦金體" pitchFamily="65" charset="-120"/>
            </a:endParaRPr>
          </a:p>
          <a:p>
            <a:pPr>
              <a:buNone/>
            </a:pPr>
            <a:r>
              <a:rPr lang="en-US" altLang="zh-TW" dirty="0" smtClean="0">
                <a:latin typeface="華康瘦金體" pitchFamily="65" charset="-120"/>
                <a:ea typeface="華康瘦金體" pitchFamily="65" charset="-120"/>
              </a:rPr>
              <a:t>		</a:t>
            </a:r>
            <a:r>
              <a:rPr lang="zh-TW" altLang="en-US" dirty="0" smtClean="0">
                <a:latin typeface="華康瘦金體" pitchFamily="65" charset="-120"/>
                <a:ea typeface="華康瘦金體" pitchFamily="65" charset="-120"/>
              </a:rPr>
              <a:t>不融入地方風情，生意從哪來？</a:t>
            </a:r>
          </a:p>
          <a:p>
            <a:pPr>
              <a:buBlip>
                <a:blip r:embed="rId2"/>
              </a:buBlip>
            </a:pPr>
            <a:r>
              <a:rPr lang="zh-TW" altLang="en-US" sz="2400" dirty="0" smtClean="0">
                <a:solidFill>
                  <a:srgbClr val="600000"/>
                </a:solidFill>
                <a:latin typeface="華康瘦金體" pitchFamily="65" charset="-120"/>
                <a:ea typeface="華康瘦金體" pitchFamily="65" charset="-120"/>
              </a:rPr>
              <a:t>德國：資料充足、直接切入重點和講求效率。</a:t>
            </a:r>
            <a:endParaRPr lang="en-US" altLang="zh-TW" sz="2400" dirty="0" smtClean="0">
              <a:solidFill>
                <a:srgbClr val="600000"/>
              </a:solidFill>
              <a:latin typeface="華康瘦金體" pitchFamily="65" charset="-120"/>
              <a:ea typeface="華康瘦金體" pitchFamily="65" charset="-120"/>
            </a:endParaRPr>
          </a:p>
          <a:p>
            <a:pPr>
              <a:buBlip>
                <a:blip r:embed="rId2"/>
              </a:buBlip>
            </a:pPr>
            <a:r>
              <a:rPr lang="zh-TW" altLang="en-US" sz="2400" dirty="0" smtClean="0">
                <a:solidFill>
                  <a:srgbClr val="600000"/>
                </a:solidFill>
                <a:latin typeface="華康瘦金體" pitchFamily="65" charset="-120"/>
                <a:ea typeface="華康瘦金體" pitchFamily="65" charset="-120"/>
              </a:rPr>
              <a:t>印度：花較久時間了解對象，注意時間掌握。</a:t>
            </a:r>
            <a:endParaRPr lang="en-US" altLang="zh-TW" sz="2400" dirty="0" smtClean="0">
              <a:solidFill>
                <a:srgbClr val="600000"/>
              </a:solidFill>
              <a:latin typeface="華康瘦金體" pitchFamily="65" charset="-120"/>
              <a:ea typeface="華康瘦金體" pitchFamily="65" charset="-120"/>
            </a:endParaRPr>
          </a:p>
          <a:p>
            <a:pPr>
              <a:buBlip>
                <a:blip r:embed="rId2"/>
              </a:buBlip>
            </a:pPr>
            <a:r>
              <a:rPr lang="zh-TW" altLang="en-US" sz="2400" dirty="0" smtClean="0">
                <a:solidFill>
                  <a:srgbClr val="600000"/>
                </a:solidFill>
                <a:latin typeface="華康瘦金體" pitchFamily="65" charset="-120"/>
                <a:ea typeface="華康瘦金體" pitchFamily="65" charset="-120"/>
              </a:rPr>
              <a:t>日本</a:t>
            </a:r>
            <a:r>
              <a:rPr lang="en-US" altLang="zh-TW" sz="2400" dirty="0" smtClean="0">
                <a:solidFill>
                  <a:srgbClr val="600000"/>
                </a:solidFill>
                <a:latin typeface="華康瘦金體" pitchFamily="65" charset="-120"/>
                <a:ea typeface="華康瘦金體" pitchFamily="65" charset="-120"/>
              </a:rPr>
              <a:t>/</a:t>
            </a:r>
            <a:r>
              <a:rPr lang="zh-TW" altLang="en-US" sz="2400" dirty="0" smtClean="0">
                <a:solidFill>
                  <a:srgbClr val="600000"/>
                </a:solidFill>
                <a:latin typeface="華康瘦金體" pitchFamily="65" charset="-120"/>
                <a:ea typeface="華康瘦金體" pitchFamily="65" charset="-120"/>
              </a:rPr>
              <a:t>韓國：詳盡完整的資料，盡量以對方語言為主。</a:t>
            </a:r>
            <a:endParaRPr lang="en-US" altLang="zh-TW" sz="2400" dirty="0" smtClean="0">
              <a:solidFill>
                <a:srgbClr val="600000"/>
              </a:solidFill>
              <a:latin typeface="華康瘦金體" pitchFamily="65" charset="-120"/>
              <a:ea typeface="華康瘦金體" pitchFamily="65" charset="-120"/>
            </a:endParaRPr>
          </a:p>
          <a:p>
            <a:pPr>
              <a:buBlip>
                <a:blip r:embed="rId2"/>
              </a:buBlip>
            </a:pPr>
            <a:r>
              <a:rPr lang="zh-TW" altLang="en-US" sz="2400" dirty="0" smtClean="0">
                <a:solidFill>
                  <a:srgbClr val="600000"/>
                </a:solidFill>
                <a:latin typeface="華康瘦金體" pitchFamily="65" charset="-120"/>
                <a:ea typeface="華康瘦金體" pitchFamily="65" charset="-120"/>
              </a:rPr>
              <a:t>伊朗：注重回禮，女性頭巾不可少。</a:t>
            </a:r>
            <a:endParaRPr lang="zh-TW" altLang="en-US" sz="2400" dirty="0">
              <a:solidFill>
                <a:srgbClr val="600000"/>
              </a:solidFill>
              <a:latin typeface="華康瘦金體" pitchFamily="65" charset="-120"/>
              <a:ea typeface="華康瘦金體" pitchFamily="65" charset="-120"/>
            </a:endParaRPr>
          </a:p>
        </p:txBody>
      </p:sp>
      <p:sp>
        <p:nvSpPr>
          <p:cNvPr id="4" name="向右箭號 3"/>
          <p:cNvSpPr/>
          <p:nvPr/>
        </p:nvSpPr>
        <p:spPr>
          <a:xfrm>
            <a:off x="971600" y="2348880"/>
            <a:ext cx="28803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向右箭號 7"/>
          <p:cNvSpPr/>
          <p:nvPr/>
        </p:nvSpPr>
        <p:spPr>
          <a:xfrm>
            <a:off x="971600" y="3573016"/>
            <a:ext cx="28803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zh-TW" altLang="en-US" dirty="0" smtClean="0">
                <a:latin typeface="華康瘦金體" pitchFamily="65" charset="-120"/>
                <a:ea typeface="華康瘦金體" pitchFamily="65" charset="-120"/>
              </a:rPr>
              <a:t>「繞著地球」賣東西</a:t>
            </a:r>
            <a:r>
              <a:rPr lang="en-US" altLang="zh-TW" dirty="0" smtClean="0">
                <a:latin typeface="華康瘦金體" pitchFamily="65" charset="-120"/>
                <a:ea typeface="華康瘦金體" pitchFamily="65" charset="-120"/>
              </a:rPr>
              <a:t/>
            </a:r>
            <a:br>
              <a:rPr lang="en-US" altLang="zh-TW" dirty="0" smtClean="0">
                <a:latin typeface="華康瘦金體" pitchFamily="65" charset="-120"/>
                <a:ea typeface="華康瘦金體" pitchFamily="65" charset="-120"/>
              </a:rPr>
            </a:br>
            <a:r>
              <a:rPr lang="en-US" altLang="zh-TW" dirty="0" smtClean="0">
                <a:latin typeface="華康瘦金體" pitchFamily="65" charset="-120"/>
                <a:ea typeface="華康瘦金體" pitchFamily="65" charset="-120"/>
              </a:rPr>
              <a:t>		</a:t>
            </a:r>
            <a:r>
              <a:rPr lang="zh-TW" altLang="en-US" dirty="0" smtClean="0">
                <a:latin typeface="華康瘦金體" pitchFamily="65" charset="-120"/>
                <a:ea typeface="華康瘦金體" pitchFamily="65" charset="-120"/>
              </a:rPr>
              <a:t> 面對問題，解決之道。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華康瘦金體" pitchFamily="65" charset="-120"/>
                <a:ea typeface="華康瘦金體" pitchFamily="65" charset="-120"/>
              </a:rPr>
              <a:t>新市場，如何找尋合作夥伴</a:t>
            </a:r>
            <a:endParaRPr lang="en-US" altLang="zh-TW" dirty="0" smtClean="0">
              <a:latin typeface="華康瘦金體" pitchFamily="65" charset="-120"/>
              <a:ea typeface="華康瘦金體" pitchFamily="65" charset="-120"/>
            </a:endParaRPr>
          </a:p>
          <a:p>
            <a:pPr>
              <a:buNone/>
            </a:pPr>
            <a:r>
              <a:rPr lang="en-US" altLang="zh-TW" dirty="0" smtClean="0">
                <a:latin typeface="華康瘦金體" pitchFamily="65" charset="-120"/>
                <a:ea typeface="華康瘦金體" pitchFamily="65" charset="-120"/>
              </a:rPr>
              <a:t>		</a:t>
            </a:r>
            <a:r>
              <a:rPr lang="zh-TW" altLang="en-US" dirty="0" smtClean="0">
                <a:latin typeface="華康瘦金體" pitchFamily="65" charset="-120"/>
                <a:ea typeface="華康瘦金體" pitchFamily="65" charset="-120"/>
              </a:rPr>
              <a:t>用各種方式了解各家廠商。</a:t>
            </a:r>
            <a:endParaRPr lang="en-US" altLang="zh-TW" dirty="0" smtClean="0">
              <a:latin typeface="華康瘦金體" pitchFamily="65" charset="-120"/>
              <a:ea typeface="華康瘦金體" pitchFamily="65" charset="-120"/>
            </a:endParaRPr>
          </a:p>
          <a:p>
            <a:r>
              <a:rPr lang="zh-TW" altLang="en-US" dirty="0" smtClean="0">
                <a:latin typeface="華康瘦金體" pitchFamily="65" charset="-120"/>
                <a:ea typeface="華康瘦金體" pitchFamily="65" charset="-120"/>
              </a:rPr>
              <a:t>當地已有這項商品</a:t>
            </a:r>
            <a:endParaRPr lang="en-US" altLang="zh-TW" dirty="0" smtClean="0">
              <a:latin typeface="華康瘦金體" pitchFamily="65" charset="-120"/>
              <a:ea typeface="華康瘦金體" pitchFamily="65" charset="-120"/>
            </a:endParaRPr>
          </a:p>
          <a:p>
            <a:pPr>
              <a:buNone/>
            </a:pPr>
            <a:r>
              <a:rPr lang="en-US" altLang="zh-TW" dirty="0" smtClean="0">
                <a:latin typeface="華康瘦金體" pitchFamily="65" charset="-120"/>
                <a:ea typeface="華康瘦金體" pitchFamily="65" charset="-120"/>
              </a:rPr>
              <a:t>		</a:t>
            </a:r>
            <a:r>
              <a:rPr lang="zh-TW" altLang="en-US" dirty="0" smtClean="0">
                <a:latin typeface="華康瘦金體" pitchFamily="65" charset="-120"/>
                <a:ea typeface="華康瘦金體" pitchFamily="65" charset="-120"/>
              </a:rPr>
              <a:t>做出與它不同特色，增加差異化。</a:t>
            </a:r>
            <a:endParaRPr lang="en-US" altLang="zh-TW" dirty="0" smtClean="0">
              <a:latin typeface="華康瘦金體" pitchFamily="65" charset="-120"/>
              <a:ea typeface="華康瘦金體" pitchFamily="65" charset="-120"/>
            </a:endParaRPr>
          </a:p>
          <a:p>
            <a:r>
              <a:rPr lang="zh-TW" altLang="en-US" dirty="0" smtClean="0">
                <a:latin typeface="華康瘦金體" pitchFamily="65" charset="-120"/>
                <a:ea typeface="華康瘦金體" pitchFamily="65" charset="-120"/>
              </a:rPr>
              <a:t>雙方資訊不對稱</a:t>
            </a:r>
            <a:endParaRPr lang="en-US" altLang="zh-TW" dirty="0" smtClean="0">
              <a:latin typeface="華康瘦金體" pitchFamily="65" charset="-120"/>
              <a:ea typeface="華康瘦金體" pitchFamily="65" charset="-120"/>
            </a:endParaRPr>
          </a:p>
          <a:p>
            <a:pPr>
              <a:buNone/>
            </a:pPr>
            <a:r>
              <a:rPr lang="en-US" altLang="zh-TW" dirty="0" smtClean="0">
                <a:latin typeface="華康瘦金體" pitchFamily="65" charset="-120"/>
                <a:ea typeface="華康瘦金體" pitchFamily="65" charset="-120"/>
              </a:rPr>
              <a:t>		</a:t>
            </a:r>
            <a:r>
              <a:rPr lang="zh-TW" altLang="en-US" dirty="0" smtClean="0">
                <a:latin typeface="華康瘦金體" pitchFamily="65" charset="-120"/>
                <a:ea typeface="華康瘦金體" pitchFamily="65" charset="-120"/>
              </a:rPr>
              <a:t>事前準備</a:t>
            </a:r>
            <a:r>
              <a:rPr lang="zh-TW" altLang="en-US" smtClean="0">
                <a:latin typeface="華康瘦金體" pitchFamily="65" charset="-120"/>
                <a:ea typeface="華康瘦金體" pitchFamily="65" charset="-120"/>
              </a:rPr>
              <a:t>足夠，才能氣勢十足！</a:t>
            </a:r>
            <a:endParaRPr lang="en-US" altLang="zh-TW" dirty="0" smtClean="0">
              <a:latin typeface="華康瘦金體" pitchFamily="65" charset="-120"/>
              <a:ea typeface="華康瘦金體" pitchFamily="65" charset="-120"/>
            </a:endParaRPr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向右箭號 3"/>
          <p:cNvSpPr/>
          <p:nvPr/>
        </p:nvSpPr>
        <p:spPr>
          <a:xfrm>
            <a:off x="971600" y="2348880"/>
            <a:ext cx="28803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向右箭號 5"/>
          <p:cNvSpPr/>
          <p:nvPr/>
        </p:nvSpPr>
        <p:spPr>
          <a:xfrm>
            <a:off x="971600" y="4653136"/>
            <a:ext cx="28803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向右箭號 7"/>
          <p:cNvSpPr/>
          <p:nvPr/>
        </p:nvSpPr>
        <p:spPr>
          <a:xfrm>
            <a:off x="971600" y="3501008"/>
            <a:ext cx="28803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7" name="圖片 6" descr="標示.gif"/>
          <p:cNvPicPr>
            <a:picLocks noChangeAspect="1"/>
          </p:cNvPicPr>
          <p:nvPr/>
        </p:nvPicPr>
        <p:blipFill>
          <a:blip r:embed="rId2" cstate="print"/>
          <a:srcRect t="965" r="1055"/>
          <a:stretch>
            <a:fillRect/>
          </a:stretch>
        </p:blipFill>
        <p:spPr>
          <a:xfrm>
            <a:off x="7164288" y="4100513"/>
            <a:ext cx="1479650" cy="24054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文字方塊 8"/>
          <p:cNvSpPr txBox="1"/>
          <p:nvPr/>
        </p:nvSpPr>
        <p:spPr>
          <a:xfrm>
            <a:off x="7452320" y="458112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solidFill>
                  <a:srgbClr val="C00000"/>
                </a:solidFill>
                <a:latin typeface="文鼎細鋼筆行楷" pitchFamily="34" charset="-120"/>
                <a:ea typeface="文鼎細鋼筆行楷" pitchFamily="34" charset="-120"/>
              </a:rPr>
              <a:t>Solution</a:t>
            </a:r>
            <a:endParaRPr lang="zh-TW" altLang="en-US" b="1" dirty="0">
              <a:solidFill>
                <a:srgbClr val="C00000"/>
              </a:solidFill>
              <a:latin typeface="文鼎細鋼筆行楷" pitchFamily="34" charset="-120"/>
              <a:ea typeface="文鼎細鋼筆行楷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zh-TW" altLang="en-US" dirty="0" smtClean="0">
                <a:latin typeface="華康瘦金體" pitchFamily="65" charset="-120"/>
                <a:ea typeface="華康瘦金體" pitchFamily="65" charset="-120"/>
              </a:rPr>
              <a:t>「繞著地球」賣</a:t>
            </a:r>
            <a:r>
              <a:rPr lang="zh-TW" altLang="en-US" dirty="0" smtClean="0">
                <a:latin typeface="華康瘦金體" pitchFamily="65" charset="-120"/>
                <a:ea typeface="華康瘦金體" pitchFamily="65" charset="-120"/>
              </a:rPr>
              <a:t>東西</a:t>
            </a:r>
            <a:r>
              <a:rPr lang="en-US" altLang="zh-TW" dirty="0" smtClean="0">
                <a:latin typeface="華康瘦金體" pitchFamily="65" charset="-120"/>
                <a:ea typeface="華康瘦金體" pitchFamily="65" charset="-120"/>
              </a:rPr>
              <a:t/>
            </a:r>
            <a:br>
              <a:rPr lang="en-US" altLang="zh-TW" dirty="0" smtClean="0">
                <a:latin typeface="華康瘦金體" pitchFamily="65" charset="-120"/>
                <a:ea typeface="華康瘦金體" pitchFamily="65" charset="-120"/>
              </a:rPr>
            </a:br>
            <a:r>
              <a:rPr lang="en-US" altLang="zh-TW" dirty="0" smtClean="0">
                <a:latin typeface="華康瘦金體" pitchFamily="65" charset="-120"/>
                <a:ea typeface="華康瘦金體" pitchFamily="65" charset="-120"/>
              </a:rPr>
              <a:t>			</a:t>
            </a:r>
            <a:r>
              <a:rPr lang="zh-TW" altLang="en-US" dirty="0" smtClean="0">
                <a:latin typeface="華康瘦金體" pitchFamily="65" charset="-120"/>
                <a:ea typeface="華康瘦金體" pitchFamily="65" charset="-120"/>
              </a:rPr>
              <a:t>該</a:t>
            </a:r>
            <a:r>
              <a:rPr lang="zh-TW" altLang="en-US" dirty="0" smtClean="0">
                <a:latin typeface="華康瘦金體" pitchFamily="65" charset="-120"/>
                <a:ea typeface="華康瘦金體" pitchFamily="65" charset="-120"/>
              </a:rPr>
              <a:t>使用什麼</a:t>
            </a:r>
            <a:r>
              <a:rPr lang="zh-TW" altLang="en-US" dirty="0" smtClean="0">
                <a:latin typeface="華康瘦金體" pitchFamily="65" charset="-120"/>
                <a:ea typeface="華康瘦金體" pitchFamily="65" charset="-120"/>
              </a:rPr>
              <a:t>手法？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en-US" dirty="0" smtClean="0">
                <a:latin typeface="華康瘦金體" pitchFamily="65" charset="-120"/>
                <a:ea typeface="華康瘦金體" pitchFamily="65" charset="-120"/>
              </a:rPr>
              <a:t>知己知彼，百戰百勝</a:t>
            </a:r>
            <a:endParaRPr lang="en-US" altLang="zh-TW" dirty="0" smtClean="0">
              <a:latin typeface="華康瘦金體" pitchFamily="65" charset="-120"/>
              <a:ea typeface="華康瘦金體" pitchFamily="65" charset="-120"/>
            </a:endParaRPr>
          </a:p>
          <a:p>
            <a:r>
              <a:rPr lang="zh-TW" altLang="en-US" dirty="0" smtClean="0">
                <a:latin typeface="華康瘦金體" pitchFamily="65" charset="-120"/>
                <a:ea typeface="華康瘦金體" pitchFamily="65" charset="-120"/>
              </a:rPr>
              <a:t>多增加聯繫客戶的關係，</a:t>
            </a:r>
            <a:r>
              <a:rPr lang="zh-TW" altLang="en-US" dirty="0" smtClean="0">
                <a:latin typeface="華康瘦金體" pitchFamily="65" charset="-120"/>
                <a:ea typeface="華康瘦金體" pitchFamily="65" charset="-120"/>
              </a:rPr>
              <a:t>靠觀察與</a:t>
            </a:r>
            <a:r>
              <a:rPr lang="zh-TW" altLang="en-US" dirty="0" smtClean="0">
                <a:latin typeface="華康瘦金體" pitchFamily="65" charset="-120"/>
                <a:ea typeface="華康瘦金體" pitchFamily="65" charset="-120"/>
              </a:rPr>
              <a:t>細心</a:t>
            </a:r>
            <a:endParaRPr lang="en-US" altLang="zh-TW" dirty="0" smtClean="0">
              <a:latin typeface="華康瘦金體" pitchFamily="65" charset="-120"/>
              <a:ea typeface="華康瘦金體" pitchFamily="65" charset="-120"/>
            </a:endParaRPr>
          </a:p>
          <a:p>
            <a:r>
              <a:rPr lang="zh-TW" altLang="en-US" dirty="0" smtClean="0">
                <a:latin typeface="華康瘦金體" pitchFamily="65" charset="-120"/>
                <a:ea typeface="華康瘦金體" pitchFamily="65" charset="-120"/>
              </a:rPr>
              <a:t>做足萬全準備，臨陣磨槍閃邊站</a:t>
            </a:r>
            <a:endParaRPr lang="en-US" altLang="zh-TW" dirty="0" smtClean="0">
              <a:latin typeface="華康瘦金體" pitchFamily="65" charset="-120"/>
              <a:ea typeface="華康瘦金體" pitchFamily="65" charset="-120"/>
            </a:endParaRPr>
          </a:p>
          <a:p>
            <a:r>
              <a:rPr lang="zh-TW" altLang="en-US" dirty="0" smtClean="0">
                <a:latin typeface="華康瘦金體" pitchFamily="65" charset="-120"/>
                <a:ea typeface="華康瘦金體" pitchFamily="65" charset="-120"/>
              </a:rPr>
              <a:t>觀察地方生活習慣，融入其中</a:t>
            </a:r>
            <a:endParaRPr lang="en-US" altLang="zh-TW" dirty="0" smtClean="0">
              <a:latin typeface="華康瘦金體" pitchFamily="65" charset="-120"/>
              <a:ea typeface="華康瘦金體" pitchFamily="65" charset="-120"/>
            </a:endParaRPr>
          </a:p>
          <a:p>
            <a:r>
              <a:rPr lang="zh-TW" altLang="en-US" dirty="0" smtClean="0">
                <a:latin typeface="華康瘦金體" pitchFamily="65" charset="-120"/>
                <a:ea typeface="華康瘦金體" pitchFamily="65" charset="-120"/>
              </a:rPr>
              <a:t>威剛的產品從工業設計、原料採購、生產製程與品質檢驗，皆通過威剛專業人員最嚴密的執行與檢驗；且威剛以不斷創新精神，努力開發差異化之優質產品，每年皆得到國際知名大獎的肯定</a:t>
            </a:r>
            <a:r>
              <a:rPr lang="zh-TW" altLang="en-US" dirty="0" smtClean="0">
                <a:latin typeface="華康瘦金體" pitchFamily="65" charset="-120"/>
                <a:ea typeface="華康瘦金體" pitchFamily="65" charset="-120"/>
              </a:rPr>
              <a:t>。</a:t>
            </a:r>
            <a:endParaRPr lang="zh-TW" altLang="en-US" dirty="0" smtClean="0">
              <a:latin typeface="華康瘦金體" pitchFamily="65" charset="-120"/>
              <a:ea typeface="華康瘦金體" pitchFamily="65" charset="-12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zh-TW" altLang="en-US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華康瘦金體" pitchFamily="65" charset="-120"/>
                <a:ea typeface="華康瘦金體" pitchFamily="65" charset="-120"/>
              </a:rPr>
              <a:t>「繞著地球」賣東西 </a:t>
            </a:r>
            <a:r>
              <a:rPr lang="en-US" altLang="zh-TW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華康瘦金體" pitchFamily="65" charset="-120"/>
                <a:ea typeface="華康瘦金體" pitchFamily="65" charset="-120"/>
              </a:rPr>
              <a:t/>
            </a:r>
            <a:br>
              <a:rPr lang="en-US" altLang="zh-TW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華康瘦金體" pitchFamily="65" charset="-120"/>
                <a:ea typeface="華康瘦金體" pitchFamily="65" charset="-120"/>
              </a:rPr>
            </a:br>
            <a:r>
              <a:rPr lang="en-US" altLang="zh-TW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華康瘦金體" pitchFamily="65" charset="-120"/>
                <a:ea typeface="華康瘦金體" pitchFamily="65" charset="-120"/>
              </a:rPr>
              <a:t>				</a:t>
            </a:r>
            <a:r>
              <a:rPr lang="zh-TW" altLang="en-US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華康瘦金體" pitchFamily="65" charset="-120"/>
                <a:ea typeface="華康瘦金體" pitchFamily="65" charset="-120"/>
              </a:rPr>
              <a:t>所獲得的利弊</a:t>
            </a:r>
            <a:endParaRPr lang="zh-TW" altLang="en-US" dirty="0">
              <a:latin typeface="華康瘦金體" pitchFamily="65" charset="-120"/>
              <a:ea typeface="華康瘦金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華康瘦金體" pitchFamily="65" charset="-120"/>
                <a:ea typeface="華康瘦金體" pitchFamily="65" charset="-120"/>
              </a:rPr>
              <a:t>利益：</a:t>
            </a:r>
            <a:endParaRPr lang="en-US" altLang="zh-TW" dirty="0" smtClean="0">
              <a:latin typeface="華康瘦金體" pitchFamily="65" charset="-120"/>
              <a:ea typeface="華康瘦金體" pitchFamily="65" charset="-120"/>
            </a:endParaRPr>
          </a:p>
          <a:p>
            <a:pPr marL="609600" indent="-609600">
              <a:lnSpc>
                <a:spcPct val="90000"/>
              </a:lnSpc>
              <a:buNone/>
            </a:pPr>
            <a:r>
              <a:rPr lang="zh-TW" altLang="en-US" dirty="0" smtClean="0">
                <a:effectLst/>
                <a:latin typeface="華康瘦金體" pitchFamily="65" charset="-120"/>
                <a:ea typeface="華康瘦金體" pitchFamily="65" charset="-120"/>
              </a:rPr>
              <a:t>開發其他市場的商機</a:t>
            </a:r>
            <a:endParaRPr lang="en-US" altLang="zh-TW" dirty="0" smtClean="0">
              <a:effectLst/>
              <a:latin typeface="華康瘦金體" pitchFamily="65" charset="-120"/>
              <a:ea typeface="華康瘦金體" pitchFamily="65" charset="-120"/>
            </a:endParaRPr>
          </a:p>
          <a:p>
            <a:pPr marL="609600" indent="-609600">
              <a:lnSpc>
                <a:spcPct val="90000"/>
              </a:lnSpc>
              <a:buNone/>
            </a:pPr>
            <a:endParaRPr lang="en-US" altLang="zh-TW" dirty="0" smtClean="0">
              <a:effectLst/>
              <a:latin typeface="華康瘦金體" pitchFamily="65" charset="-120"/>
              <a:ea typeface="華康瘦金體" pitchFamily="65" charset="-120"/>
            </a:endParaRPr>
          </a:p>
          <a:p>
            <a:pPr marL="609600" indent="-609600">
              <a:lnSpc>
                <a:spcPct val="90000"/>
              </a:lnSpc>
              <a:buNone/>
            </a:pPr>
            <a:r>
              <a:rPr lang="zh-TW" altLang="en-US" dirty="0" smtClean="0">
                <a:effectLst/>
                <a:latin typeface="華康瘦金體" pitchFamily="65" charset="-120"/>
                <a:ea typeface="華康瘦金體" pitchFamily="65" charset="-120"/>
              </a:rPr>
              <a:t>跟世界各國互通有無</a:t>
            </a:r>
            <a:endParaRPr lang="en-US" altLang="zh-TW" dirty="0" smtClean="0">
              <a:effectLst/>
              <a:latin typeface="華康瘦金體" pitchFamily="65" charset="-120"/>
              <a:ea typeface="華康瘦金體" pitchFamily="65" charset="-120"/>
            </a:endParaRPr>
          </a:p>
          <a:p>
            <a:pPr marL="609600" indent="-609600">
              <a:lnSpc>
                <a:spcPct val="90000"/>
              </a:lnSpc>
              <a:buNone/>
            </a:pPr>
            <a:endParaRPr lang="en-US" altLang="zh-TW" dirty="0" smtClean="0">
              <a:effectLst/>
              <a:latin typeface="華康瘦金體" pitchFamily="65" charset="-120"/>
              <a:ea typeface="華康瘦金體" pitchFamily="65" charset="-120"/>
            </a:endParaRPr>
          </a:p>
          <a:p>
            <a:pPr marL="609600" indent="-609600">
              <a:lnSpc>
                <a:spcPct val="90000"/>
              </a:lnSpc>
              <a:buNone/>
            </a:pPr>
            <a:r>
              <a:rPr lang="zh-TW" altLang="en-US" dirty="0" smtClean="0">
                <a:effectLst/>
                <a:latin typeface="華康瘦金體" pitchFamily="65" charset="-120"/>
                <a:ea typeface="華康瘦金體" pitchFamily="65" charset="-120"/>
              </a:rPr>
              <a:t>增近國家與國家的經貿關係</a:t>
            </a:r>
          </a:p>
          <a:p>
            <a:pPr>
              <a:buNone/>
            </a:pPr>
            <a:endParaRPr lang="en-US" altLang="zh-TW" dirty="0" smtClean="0">
              <a:latin typeface="華康瘦金體" pitchFamily="65" charset="-120"/>
              <a:ea typeface="華康瘦金體" pitchFamily="65" charset="-120"/>
            </a:endParaRPr>
          </a:p>
        </p:txBody>
      </p:sp>
      <p:pic>
        <p:nvPicPr>
          <p:cNvPr id="4" name="圖片 3" descr="標示.gif"/>
          <p:cNvPicPr>
            <a:picLocks noChangeAspect="1"/>
          </p:cNvPicPr>
          <p:nvPr/>
        </p:nvPicPr>
        <p:blipFill>
          <a:blip r:embed="rId2" cstate="print"/>
          <a:srcRect t="965" r="1055"/>
          <a:stretch>
            <a:fillRect/>
          </a:stretch>
        </p:blipFill>
        <p:spPr>
          <a:xfrm>
            <a:off x="7164288" y="4100513"/>
            <a:ext cx="1479650" cy="24054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文字方塊 4"/>
          <p:cNvSpPr txBox="1"/>
          <p:nvPr/>
        </p:nvSpPr>
        <p:spPr>
          <a:xfrm>
            <a:off x="7452320" y="458112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/>
              <a:t>Benefits;</a:t>
            </a:r>
            <a:endParaRPr lang="zh-TW" altLang="en-US" b="1" dirty="0">
              <a:solidFill>
                <a:srgbClr val="C00000"/>
              </a:solidFill>
              <a:latin typeface="文鼎細鋼筆行楷" pitchFamily="34" charset="-120"/>
              <a:ea typeface="文鼎細鋼筆行楷" pitchFamily="34" charset="-12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zh-TW" altLang="en-US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華康瘦金體" pitchFamily="65" charset="-120"/>
                <a:ea typeface="華康瘦金體" pitchFamily="65" charset="-120"/>
              </a:rPr>
              <a:t>「繞著地球」賣東西 </a:t>
            </a:r>
            <a:r>
              <a:rPr lang="en-US" altLang="zh-TW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華康瘦金體" pitchFamily="65" charset="-120"/>
                <a:ea typeface="華康瘦金體" pitchFamily="65" charset="-120"/>
              </a:rPr>
              <a:t/>
            </a:r>
            <a:br>
              <a:rPr lang="en-US" altLang="zh-TW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華康瘦金體" pitchFamily="65" charset="-120"/>
                <a:ea typeface="華康瘦金體" pitchFamily="65" charset="-120"/>
              </a:rPr>
            </a:br>
            <a:r>
              <a:rPr lang="en-US" altLang="zh-TW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華康瘦金體" pitchFamily="65" charset="-120"/>
                <a:ea typeface="華康瘦金體" pitchFamily="65" charset="-120"/>
              </a:rPr>
              <a:t>				</a:t>
            </a:r>
            <a:r>
              <a:rPr lang="zh-TW" altLang="en-US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華康瘦金體" pitchFamily="65" charset="-120"/>
                <a:ea typeface="華康瘦金體" pitchFamily="65" charset="-120"/>
              </a:rPr>
              <a:t>所獲得的利弊</a:t>
            </a:r>
            <a:endParaRPr lang="zh-TW" altLang="en-US" dirty="0">
              <a:latin typeface="華康瘦金體" pitchFamily="65" charset="-120"/>
              <a:ea typeface="華康瘦金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300" dirty="0" smtClean="0">
                <a:effectLst/>
                <a:latin typeface="華康瘦金體" pitchFamily="65" charset="-120"/>
                <a:ea typeface="華康瘦金體" pitchFamily="65" charset="-120"/>
              </a:rPr>
              <a:t>缺點：</a:t>
            </a:r>
          </a:p>
          <a:p>
            <a:pPr>
              <a:buNone/>
            </a:pPr>
            <a:r>
              <a:rPr lang="en-US" altLang="zh-TW" sz="3300" dirty="0" smtClean="0">
                <a:effectLst/>
                <a:latin typeface="華康瘦金體" pitchFamily="65" charset="-120"/>
                <a:ea typeface="華康瘦金體" pitchFamily="65" charset="-120"/>
              </a:rPr>
              <a:t>1.</a:t>
            </a:r>
            <a:r>
              <a:rPr lang="zh-TW" altLang="en-US" sz="3300" dirty="0" smtClean="0">
                <a:effectLst/>
                <a:latin typeface="華康瘦金體" pitchFamily="65" charset="-120"/>
                <a:ea typeface="華康瘦金體" pitchFamily="65" charset="-120"/>
              </a:rPr>
              <a:t>品質與信用難以獲得保障</a:t>
            </a:r>
          </a:p>
          <a:p>
            <a:pPr>
              <a:buNone/>
            </a:pPr>
            <a:endParaRPr lang="zh-TW" altLang="en-US" sz="3300" dirty="0" smtClean="0">
              <a:effectLst/>
              <a:latin typeface="華康瘦金體" pitchFamily="65" charset="-120"/>
              <a:ea typeface="華康瘦金體" pitchFamily="65" charset="-120"/>
            </a:endParaRPr>
          </a:p>
          <a:p>
            <a:pPr>
              <a:buNone/>
            </a:pPr>
            <a:r>
              <a:rPr lang="en-US" altLang="zh-TW" sz="3300" dirty="0" smtClean="0">
                <a:effectLst/>
                <a:latin typeface="華康瘦金體" pitchFamily="65" charset="-120"/>
                <a:ea typeface="華康瘦金體" pitchFamily="65" charset="-120"/>
              </a:rPr>
              <a:t>2.</a:t>
            </a:r>
            <a:r>
              <a:rPr lang="zh-TW" altLang="en-US" sz="3300" dirty="0" smtClean="0">
                <a:effectLst/>
                <a:latin typeface="華康瘦金體" pitchFamily="65" charset="-120"/>
                <a:ea typeface="華康瘦金體" pitchFamily="65" charset="-120"/>
              </a:rPr>
              <a:t>匯兌損失</a:t>
            </a:r>
          </a:p>
          <a:p>
            <a:pPr>
              <a:buNone/>
            </a:pPr>
            <a:endParaRPr lang="zh-TW" altLang="en-US" sz="3300" dirty="0" smtClean="0">
              <a:effectLst/>
              <a:latin typeface="華康瘦金體" pitchFamily="65" charset="-120"/>
              <a:ea typeface="華康瘦金體" pitchFamily="65" charset="-120"/>
            </a:endParaRPr>
          </a:p>
          <a:p>
            <a:pPr>
              <a:buNone/>
            </a:pPr>
            <a:r>
              <a:rPr lang="en-US" altLang="zh-TW" sz="3300" dirty="0" smtClean="0">
                <a:effectLst/>
                <a:latin typeface="華康瘦金體" pitchFamily="65" charset="-120"/>
                <a:ea typeface="華康瘦金體" pitchFamily="65" charset="-120"/>
              </a:rPr>
              <a:t>3.</a:t>
            </a:r>
            <a:r>
              <a:rPr lang="zh-TW" altLang="en-US" sz="3300" dirty="0" smtClean="0">
                <a:effectLst/>
                <a:latin typeface="華康瘦金體" pitchFamily="65" charset="-120"/>
                <a:ea typeface="華康瘦金體" pitchFamily="65" charset="-120"/>
              </a:rPr>
              <a:t>各國風俗的爭議</a:t>
            </a:r>
          </a:p>
          <a:p>
            <a:endParaRPr lang="en-US" altLang="zh-TW" dirty="0" smtClean="0">
              <a:latin typeface="華康瘦金體" pitchFamily="65" charset="-120"/>
              <a:ea typeface="華康瘦金體" pitchFamily="65" charset="-120"/>
            </a:endParaRPr>
          </a:p>
        </p:txBody>
      </p:sp>
      <p:pic>
        <p:nvPicPr>
          <p:cNvPr id="4" name="圖片 3" descr="標示.gif"/>
          <p:cNvPicPr>
            <a:picLocks noChangeAspect="1"/>
          </p:cNvPicPr>
          <p:nvPr/>
        </p:nvPicPr>
        <p:blipFill>
          <a:blip r:embed="rId2" cstate="print"/>
          <a:srcRect t="965" r="1055"/>
          <a:stretch>
            <a:fillRect/>
          </a:stretch>
        </p:blipFill>
        <p:spPr>
          <a:xfrm>
            <a:off x="7164288" y="4100513"/>
            <a:ext cx="1479650" cy="24054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文字方塊 4"/>
          <p:cNvSpPr txBox="1"/>
          <p:nvPr/>
        </p:nvSpPr>
        <p:spPr>
          <a:xfrm>
            <a:off x="7524328" y="450912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/>
              <a:t>Defect</a:t>
            </a:r>
            <a:endParaRPr lang="zh-TW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華康瘦金體" pitchFamily="65" charset="-120"/>
                <a:ea typeface="華康瘦金體" pitchFamily="65" charset="-120"/>
              </a:rPr>
              <a:t>結論</a:t>
            </a:r>
            <a:endParaRPr lang="zh-TW" altLang="en-US" dirty="0">
              <a:latin typeface="華康瘦金體" pitchFamily="65" charset="-120"/>
              <a:ea typeface="華康瘦金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zh-TW" altLang="en-US" dirty="0" smtClean="0">
                <a:solidFill>
                  <a:srgbClr val="600000"/>
                </a:solidFill>
                <a:latin typeface="華康瘦金體" pitchFamily="65" charset="-120"/>
                <a:ea typeface="華康瘦金體" pitchFamily="65" charset="-120"/>
              </a:rPr>
              <a:t>如何</a:t>
            </a:r>
            <a:r>
              <a:rPr lang="zh-TW" altLang="en-US" dirty="0" smtClean="0">
                <a:solidFill>
                  <a:srgbClr val="600000"/>
                </a:solidFill>
                <a:latin typeface="華康瘦金體" pitchFamily="65" charset="-120"/>
                <a:ea typeface="華康瘦金體" pitchFamily="65" charset="-120"/>
              </a:rPr>
              <a:t>帶領團隊</a:t>
            </a:r>
            <a:r>
              <a:rPr lang="zh-TW" altLang="en-US" dirty="0" smtClean="0">
                <a:solidFill>
                  <a:srgbClr val="600000"/>
                </a:solidFill>
                <a:latin typeface="華康瘦金體" pitchFamily="65" charset="-120"/>
                <a:ea typeface="華康瘦金體" pitchFamily="65" charset="-120"/>
              </a:rPr>
              <a:t>打入全球市場？</a:t>
            </a:r>
          </a:p>
          <a:p>
            <a:endParaRPr lang="zh-TW" altLang="en-US" dirty="0" smtClean="0">
              <a:latin typeface="華康瘦金體" pitchFamily="65" charset="-120"/>
              <a:ea typeface="華康瘦金體" pitchFamily="65" charset="-120"/>
            </a:endParaRPr>
          </a:p>
          <a:p>
            <a:r>
              <a:rPr lang="zh-TW" altLang="en-US" dirty="0" smtClean="0">
                <a:latin typeface="華康瘦金體" pitchFamily="65" charset="-120"/>
                <a:ea typeface="華康瘦金體" pitchFamily="65" charset="-120"/>
              </a:rPr>
              <a:t>要成為成功的國際業務員，把企業的通路打通成可以繞著地球賣東西</a:t>
            </a:r>
            <a:r>
              <a:rPr lang="zh-TW" altLang="en-US" dirty="0" smtClean="0">
                <a:latin typeface="華康瘦金體" pitchFamily="65" charset="-120"/>
                <a:ea typeface="華康瘦金體" pitchFamily="65" charset="-120"/>
              </a:rPr>
              <a:t>，靠</a:t>
            </a:r>
            <a:r>
              <a:rPr lang="zh-TW" altLang="en-US" dirty="0" smtClean="0">
                <a:latin typeface="華康瘦金體" pitchFamily="65" charset="-120"/>
                <a:ea typeface="華康瘦金體" pitchFamily="65" charset="-120"/>
              </a:rPr>
              <a:t>的不是白紙黑字的合約，困難的也不是各個國家的語言性，而是要</a:t>
            </a:r>
            <a:r>
              <a:rPr lang="zh-TW" altLang="en-US" dirty="0" smtClean="0">
                <a:latin typeface="華康瘦金體" pitchFamily="65" charset="-120"/>
                <a:ea typeface="華康瘦金體" pitchFamily="65" charset="-120"/>
              </a:rPr>
              <a:t>充分了解</a:t>
            </a:r>
            <a:r>
              <a:rPr lang="zh-TW" altLang="en-US" dirty="0" smtClean="0">
                <a:latin typeface="華康瘦金體" pitchFamily="65" charset="-120"/>
                <a:ea typeface="華康瘦金體" pitchFamily="65" charset="-120"/>
              </a:rPr>
              <a:t>各個國家的民情與企業的</a:t>
            </a:r>
            <a:r>
              <a:rPr lang="zh-TW" altLang="en-US" dirty="0" smtClean="0">
                <a:latin typeface="華康瘦金體" pitchFamily="65" charset="-120"/>
                <a:ea typeface="華康瘦金體" pitchFamily="65" charset="-120"/>
              </a:rPr>
              <a:t>的歷史、</a:t>
            </a:r>
            <a:r>
              <a:rPr lang="zh-TW" altLang="en-US" dirty="0" smtClean="0">
                <a:latin typeface="華康瘦金體" pitchFamily="65" charset="-120"/>
                <a:ea typeface="華康瘦金體" pitchFamily="65" charset="-120"/>
              </a:rPr>
              <a:t>背景、企業演進、企業文化</a:t>
            </a:r>
            <a:r>
              <a:rPr lang="zh-TW" altLang="en-US" dirty="0" smtClean="0">
                <a:latin typeface="華康瘦金體" pitchFamily="65" charset="-120"/>
                <a:ea typeface="華康瘦金體" pitchFamily="65" charset="-120"/>
              </a:rPr>
              <a:t>、組織</a:t>
            </a:r>
            <a:r>
              <a:rPr lang="zh-TW" altLang="en-US" dirty="0" smtClean="0">
                <a:latin typeface="華康瘦金體" pitchFamily="65" charset="-120"/>
                <a:ea typeface="華康瘦金體" pitchFamily="65" charset="-120"/>
              </a:rPr>
              <a:t>圖、甚至</a:t>
            </a:r>
            <a:r>
              <a:rPr lang="zh-TW" altLang="en-US" dirty="0" smtClean="0">
                <a:latin typeface="華康瘦金體" pitchFamily="65" charset="-120"/>
                <a:ea typeface="華康瘦金體" pitchFamily="65" charset="-120"/>
              </a:rPr>
              <a:t>市場狀況等</a:t>
            </a:r>
            <a:r>
              <a:rPr lang="zh-TW" altLang="en-US" dirty="0" smtClean="0">
                <a:latin typeface="華康瘦金體" pitchFamily="65" charset="-120"/>
                <a:ea typeface="華康瘦金體" pitchFamily="65" charset="-120"/>
              </a:rPr>
              <a:t>，以及業務員本身有沒有做好相當足夠的</a:t>
            </a:r>
            <a:r>
              <a:rPr lang="zh-TW" altLang="en-US" dirty="0" smtClean="0">
                <a:latin typeface="華康瘦金體" pitchFamily="65" charset="-120"/>
                <a:ea typeface="華康瘦金體" pitchFamily="65" charset="-120"/>
              </a:rPr>
              <a:t>努力、</a:t>
            </a:r>
            <a:r>
              <a:rPr lang="zh-TW" altLang="en-US" dirty="0" smtClean="0">
                <a:latin typeface="華康瘦金體" pitchFamily="65" charset="-120"/>
                <a:ea typeface="華康瘦金體" pitchFamily="65" charset="-120"/>
              </a:rPr>
              <a:t>充足的經驗。</a:t>
            </a:r>
            <a:endParaRPr lang="zh-TW" altLang="en-US" dirty="0">
              <a:latin typeface="華康瘦金體" pitchFamily="65" charset="-120"/>
              <a:ea typeface="華康瘦金體" pitchFamily="65" charset="-120"/>
            </a:endParaRPr>
          </a:p>
        </p:txBody>
      </p:sp>
      <p:pic>
        <p:nvPicPr>
          <p:cNvPr id="4" name="圖片 3" descr="65599_ccd87d3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44208" y="5589240"/>
            <a:ext cx="1484176" cy="10674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S010362639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56C63A3-B5BF-421A-8FF5-A888FE13B4D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TS010362639</Template>
  <TotalTime>0</TotalTime>
  <Words>421</Words>
  <Application>Microsoft Office PowerPoint</Application>
  <PresentationFormat>如螢幕大小 (4:3)</PresentationFormat>
  <Paragraphs>68</Paragraphs>
  <Slides>10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TS010362639</vt:lpstr>
      <vt:lpstr>威剛科技           看我「繞著地球」賣東西。</vt:lpstr>
      <vt:lpstr>「繞著地球」可以做什麼？</vt:lpstr>
      <vt:lpstr>威剛科技</vt:lpstr>
      <vt:lpstr>「繞著地球」賣東西    面對問題，解決之道。</vt:lpstr>
      <vt:lpstr>「繞著地球」賣東西    面對問題，解決之道。</vt:lpstr>
      <vt:lpstr>「繞著地球」賣東西    該使用什麼手法？</vt:lpstr>
      <vt:lpstr>「繞著地球」賣東西      所獲得的利弊</vt:lpstr>
      <vt:lpstr>「繞著地球」賣東西      所獲得的利弊</vt:lpstr>
      <vt:lpstr>結論</vt:lpstr>
      <vt:lpstr>感謝聆聽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2010-12-20T12:22:19Z</dcterms:created>
  <dcterms:modified xsi:type="dcterms:W3CDTF">2010-12-21T09:08:32Z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TC103626399990</vt:lpwstr>
  </property>
</Properties>
</file>